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hc1juNkBXmduo7X8yJNg5l13Cs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22"/>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3" name="Google Shape;13;p22"/>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5" name="Google Shape;15;p22"/>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2"/>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76" name="Shape 76"/>
        <p:cNvGrpSpPr/>
        <p:nvPr/>
      </p:nvGrpSpPr>
      <p:grpSpPr>
        <a:xfrm>
          <a:off x="0" y="0"/>
          <a:ext cx="0" cy="0"/>
          <a:chOff x="0" y="0"/>
          <a:chExt cx="0" cy="0"/>
        </a:xfrm>
      </p:grpSpPr>
      <p:pic>
        <p:nvPicPr>
          <p:cNvPr descr="Celestia-R1---OverlayContentHD.png" id="77" name="Google Shape;77;p3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33"/>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0" name="Google Shape;80;p33"/>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3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84" name="Shape 84"/>
        <p:cNvGrpSpPr/>
        <p:nvPr/>
      </p:nvGrpSpPr>
      <p:grpSpPr>
        <a:xfrm>
          <a:off x="0" y="0"/>
          <a:ext cx="0" cy="0"/>
          <a:chOff x="0" y="0"/>
          <a:chExt cx="0" cy="0"/>
        </a:xfrm>
      </p:grpSpPr>
      <p:pic>
        <p:nvPicPr>
          <p:cNvPr descr="Celestia-R1---OverlayContentHD.png" id="85" name="Google Shape;85;p3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34"/>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4"/>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3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91" name="Shape 91"/>
        <p:cNvGrpSpPr/>
        <p:nvPr/>
      </p:nvGrpSpPr>
      <p:grpSpPr>
        <a:xfrm>
          <a:off x="0" y="0"/>
          <a:ext cx="0" cy="0"/>
          <a:chOff x="0" y="0"/>
          <a:chExt cx="0" cy="0"/>
        </a:xfrm>
      </p:grpSpPr>
      <p:pic>
        <p:nvPicPr>
          <p:cNvPr descr="Celestia-R1---OverlayContentHD.png" id="92" name="Google Shape;92;p3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3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s-MX" sz="8000" u="none" cap="none" strike="noStrike">
                <a:solidFill>
                  <a:schemeClr val="lt1"/>
                </a:solidFill>
                <a:latin typeface="Calibri"/>
                <a:ea typeface="Calibri"/>
                <a:cs typeface="Calibri"/>
                <a:sym typeface="Calibri"/>
              </a:rPr>
              <a:t>”</a:t>
            </a:r>
            <a:endParaRPr/>
          </a:p>
        </p:txBody>
      </p:sp>
      <p:sp>
        <p:nvSpPr>
          <p:cNvPr id="94" name="Google Shape;94;p3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s-MX" sz="8000" u="none" cap="none" strike="noStrike">
                <a:solidFill>
                  <a:schemeClr val="lt1"/>
                </a:solidFill>
                <a:latin typeface="Calibri"/>
                <a:ea typeface="Calibri"/>
                <a:cs typeface="Calibri"/>
                <a:sym typeface="Calibri"/>
              </a:rPr>
              <a:t>“</a:t>
            </a:r>
            <a:endParaRPr/>
          </a:p>
        </p:txBody>
      </p:sp>
      <p:sp>
        <p:nvSpPr>
          <p:cNvPr id="95" name="Google Shape;95;p3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5"/>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35"/>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3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01" name="Shape 101"/>
        <p:cNvGrpSpPr/>
        <p:nvPr/>
      </p:nvGrpSpPr>
      <p:grpSpPr>
        <a:xfrm>
          <a:off x="0" y="0"/>
          <a:ext cx="0" cy="0"/>
          <a:chOff x="0" y="0"/>
          <a:chExt cx="0" cy="0"/>
        </a:xfrm>
      </p:grpSpPr>
      <p:pic>
        <p:nvPicPr>
          <p:cNvPr descr="Celestia-R1---OverlayContentHD.png" id="102" name="Google Shape;102;p3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36"/>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6"/>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3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08" name="Shape 108"/>
        <p:cNvGrpSpPr/>
        <p:nvPr/>
      </p:nvGrpSpPr>
      <p:grpSpPr>
        <a:xfrm>
          <a:off x="0" y="0"/>
          <a:ext cx="0" cy="0"/>
          <a:chOff x="0" y="0"/>
          <a:chExt cx="0" cy="0"/>
        </a:xfrm>
      </p:grpSpPr>
      <p:pic>
        <p:nvPicPr>
          <p:cNvPr descr="Celestia-R1---OverlayContentHD.png" id="109" name="Google Shape;109;p3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37"/>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s-MX" sz="8000" u="none" cap="none" strike="noStrike">
                <a:solidFill>
                  <a:schemeClr val="lt1"/>
                </a:solidFill>
                <a:latin typeface="Calibri"/>
                <a:ea typeface="Calibri"/>
                <a:cs typeface="Calibri"/>
                <a:sym typeface="Calibri"/>
              </a:rPr>
              <a:t>”</a:t>
            </a:r>
            <a:endParaRPr/>
          </a:p>
        </p:txBody>
      </p:sp>
      <p:sp>
        <p:nvSpPr>
          <p:cNvPr id="111" name="Google Shape;111;p37"/>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s-MX" sz="8000" u="none" cap="none" strike="noStrike">
                <a:solidFill>
                  <a:schemeClr val="lt1"/>
                </a:solidFill>
                <a:latin typeface="Calibri"/>
                <a:ea typeface="Calibri"/>
                <a:cs typeface="Calibri"/>
                <a:sym typeface="Calibri"/>
              </a:rPr>
              <a:t>“</a:t>
            </a:r>
            <a:endParaRPr/>
          </a:p>
        </p:txBody>
      </p:sp>
      <p:sp>
        <p:nvSpPr>
          <p:cNvPr id="112" name="Google Shape;112;p37"/>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7"/>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37"/>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3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18" name="Shape 118"/>
        <p:cNvGrpSpPr/>
        <p:nvPr/>
      </p:nvGrpSpPr>
      <p:grpSpPr>
        <a:xfrm>
          <a:off x="0" y="0"/>
          <a:ext cx="0" cy="0"/>
          <a:chOff x="0" y="0"/>
          <a:chExt cx="0" cy="0"/>
        </a:xfrm>
      </p:grpSpPr>
      <p:pic>
        <p:nvPicPr>
          <p:cNvPr descr="Celestia-R1---OverlayContentHD.png" id="119" name="Google Shape;119;p3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38"/>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8"/>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38"/>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3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6" name="Shape 126"/>
        <p:cNvGrpSpPr/>
        <p:nvPr/>
      </p:nvGrpSpPr>
      <p:grpSpPr>
        <a:xfrm>
          <a:off x="0" y="0"/>
          <a:ext cx="0" cy="0"/>
          <a:chOff x="0" y="0"/>
          <a:chExt cx="0" cy="0"/>
        </a:xfrm>
      </p:grpSpPr>
      <p:pic>
        <p:nvPicPr>
          <p:cNvPr descr="Celestia-R1---OverlayContentHD.png" id="127" name="Google Shape;127;p3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39"/>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9" name="Google Shape;129;p3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
        <p:nvSpPr>
          <p:cNvPr id="132" name="Google Shape;132;p3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4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40"/>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40"/>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4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46" name="Shape 146"/>
        <p:cNvGrpSpPr/>
        <p:nvPr/>
      </p:nvGrpSpPr>
      <p:grpSpPr>
        <a:xfrm>
          <a:off x="0" y="0"/>
          <a:ext cx="0" cy="0"/>
          <a:chOff x="0" y="0"/>
          <a:chExt cx="0" cy="0"/>
        </a:xfrm>
      </p:grpSpPr>
      <p:pic>
        <p:nvPicPr>
          <p:cNvPr descr="Celestia-R1---OverlayContentHD.png" id="147" name="Google Shape;147;p2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8" name="Google Shape;148;p2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5"/>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50" name="Google Shape;150;p2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 name="Shape 18"/>
        <p:cNvGrpSpPr/>
        <p:nvPr/>
      </p:nvGrpSpPr>
      <p:grpSpPr>
        <a:xfrm>
          <a:off x="0" y="0"/>
          <a:ext cx="0" cy="0"/>
          <a:chOff x="0" y="0"/>
          <a:chExt cx="0" cy="0"/>
        </a:xfrm>
      </p:grpSpPr>
      <p:pic>
        <p:nvPicPr>
          <p:cNvPr descr="Celestia-R1---OverlayContentHD.png" id="19" name="Google Shape;19;p2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 name="Google Shape;20;p2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2" name="Google Shape;22;p2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5" name="Shape 25"/>
        <p:cNvGrpSpPr/>
        <p:nvPr/>
      </p:nvGrpSpPr>
      <p:grpSpPr>
        <a:xfrm>
          <a:off x="0" y="0"/>
          <a:ext cx="0" cy="0"/>
          <a:chOff x="0" y="0"/>
          <a:chExt cx="0" cy="0"/>
        </a:xfrm>
      </p:grpSpPr>
      <p:pic>
        <p:nvPicPr>
          <p:cNvPr descr="Celestia-R1---OverlayContentHD.png" id="26" name="Google Shape;26;p2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 name="Google Shape;27;p26"/>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9" name="Google Shape;29;p2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2" name="Shape 32"/>
        <p:cNvGrpSpPr/>
        <p:nvPr/>
      </p:nvGrpSpPr>
      <p:grpSpPr>
        <a:xfrm>
          <a:off x="0" y="0"/>
          <a:ext cx="0" cy="0"/>
          <a:chOff x="0" y="0"/>
          <a:chExt cx="0" cy="0"/>
        </a:xfrm>
      </p:grpSpPr>
      <p:pic>
        <p:nvPicPr>
          <p:cNvPr descr="Celestia-R1---OverlayContentHD.png" id="33" name="Google Shape;33;p2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4" name="Google Shape;34;p2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7"/>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6" name="Google Shape;36;p27"/>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7" name="Google Shape;37;p2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8"/>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3" name="Google Shape;43;p28"/>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4" name="Google Shape;44;p28"/>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5" name="Google Shape;45;p28"/>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6" name="Google Shape;46;p2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pic>
        <p:nvPicPr>
          <p:cNvPr descr="Celestia-R1---OverlayContentHD.png" id="50" name="Google Shape;50;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1" name="Google Shape;51;p2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5" name="Shape 55"/>
        <p:cNvGrpSpPr/>
        <p:nvPr/>
      </p:nvGrpSpPr>
      <p:grpSpPr>
        <a:xfrm>
          <a:off x="0" y="0"/>
          <a:ext cx="0" cy="0"/>
          <a:chOff x="0" y="0"/>
          <a:chExt cx="0" cy="0"/>
        </a:xfrm>
      </p:grpSpPr>
      <p:pic>
        <p:nvPicPr>
          <p:cNvPr descr="Celestia-R1---OverlayContentHD.png" id="56" name="Google Shape;56;p3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7" name="Google Shape;57;p3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3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31"/>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31"/>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3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3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32"/>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72" name="Google Shape;72;p32"/>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3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2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2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2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2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2" name="Google Shape;142;p24"/>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000"/>
              </a:spcBef>
              <a:spcAft>
                <a:spcPts val="10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43" name="Google Shape;143;p2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1"/>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158" name="Google Shape;158;p1"/>
          <p:cNvSpPr txBox="1"/>
          <p:nvPr>
            <p:ph type="ctrTitle"/>
          </p:nvPr>
        </p:nvSpPr>
        <p:spPr>
          <a:xfrm>
            <a:off x="6912077" y="643463"/>
            <a:ext cx="4050900" cy="1608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lang="es-MX" sz="3600"/>
              <a:t>PROYECTO </a:t>
            </a:r>
            <a:r>
              <a:rPr b="1" i="1" lang="es-MX" sz="6000"/>
              <a:t>SAFEKIDS</a:t>
            </a:r>
            <a:endParaRPr/>
          </a:p>
        </p:txBody>
      </p:sp>
      <p:pic>
        <p:nvPicPr>
          <p:cNvPr id="159" name="Google Shape;159;p1"/>
          <p:cNvPicPr preferRelativeResize="0"/>
          <p:nvPr/>
        </p:nvPicPr>
        <p:blipFill rotWithShape="1">
          <a:blip r:embed="rId5">
            <a:alphaModFix/>
          </a:blip>
          <a:srcRect b="0" l="0" r="0" t="0"/>
          <a:stretch/>
        </p:blipFill>
        <p:spPr>
          <a:xfrm>
            <a:off x="1102587" y="643463"/>
            <a:ext cx="5217600" cy="5580300"/>
          </a:xfrm>
          <a:prstGeom prst="roundRect">
            <a:avLst>
              <a:gd fmla="val 4380" name="adj"/>
            </a:avLst>
          </a:prstGeom>
          <a:solidFill>
            <a:srgbClr val="ECECEC"/>
          </a:solidFill>
          <a:ln>
            <a:noFill/>
          </a:ln>
          <a:effectLst>
            <a:outerShdw blurRad="254000" rotWithShape="0" algn="tl">
              <a:srgbClr val="000000">
                <a:alpha val="42745"/>
              </a:srgbClr>
            </a:outerShdw>
          </a:effectLst>
        </p:spPr>
      </p:pic>
      <p:sp>
        <p:nvSpPr>
          <p:cNvPr id="160" name="Google Shape;160;p1"/>
          <p:cNvSpPr txBox="1"/>
          <p:nvPr>
            <p:ph idx="1" type="subTitle"/>
          </p:nvPr>
        </p:nvSpPr>
        <p:spPr>
          <a:xfrm>
            <a:off x="6912077" y="2251587"/>
            <a:ext cx="3706800" cy="3972300"/>
          </a:xfrm>
          <a:prstGeom prst="rect">
            <a:avLst/>
          </a:prstGeom>
          <a:noFill/>
          <a:ln>
            <a:noFill/>
          </a:ln>
        </p:spPr>
        <p:txBody>
          <a:bodyPr anchorCtr="0" anchor="ctr" bIns="45700" lIns="91425" spcFirstLastPara="1" rIns="91425" wrap="square" tIns="45700">
            <a:normAutofit/>
          </a:bodyPr>
          <a:lstStyle/>
          <a:p>
            <a:pPr indent="-114300" lvl="0" marL="0" rtl="0" algn="l">
              <a:spcBef>
                <a:spcPts val="0"/>
              </a:spcBef>
              <a:spcAft>
                <a:spcPts val="0"/>
              </a:spcAft>
              <a:buSzPts val="1800"/>
              <a:buFont typeface="Arial"/>
              <a:buChar char="•"/>
            </a:pPr>
            <a:r>
              <a:rPr b="1" lang="es-MX" cap="none"/>
              <a:t>Equipo</a:t>
            </a:r>
            <a:r>
              <a:rPr lang="es-MX" cap="none"/>
              <a:t>: Brayan Galaz, Nicolás Aliaga, Sebastián Pinto</a:t>
            </a:r>
            <a:endParaRPr/>
          </a:p>
          <a:p>
            <a:pPr indent="0" lvl="0" marL="0" rtl="0" algn="l">
              <a:spcBef>
                <a:spcPts val="1000"/>
              </a:spcBef>
              <a:spcAft>
                <a:spcPts val="0"/>
              </a:spcAft>
              <a:buSzPts val="1800"/>
              <a:buFont typeface="Arial"/>
              <a:buNone/>
            </a:pPr>
            <a:r>
              <a:t/>
            </a:r>
            <a:endParaRPr cap="none"/>
          </a:p>
          <a:p>
            <a:pPr indent="-114300" lvl="0" marL="0" rtl="0" algn="l">
              <a:spcBef>
                <a:spcPts val="1000"/>
              </a:spcBef>
              <a:spcAft>
                <a:spcPts val="0"/>
              </a:spcAft>
              <a:buSzPts val="1800"/>
              <a:buFont typeface="Arial"/>
              <a:buChar char="•"/>
            </a:pPr>
            <a:r>
              <a:rPr b="1" lang="es-MX" cap="none"/>
              <a:t>Docente</a:t>
            </a:r>
            <a:r>
              <a:rPr lang="es-MX" cap="none"/>
              <a:t>: Mariluz Rodriguez Donoso</a:t>
            </a:r>
            <a:endParaRPr/>
          </a:p>
          <a:p>
            <a:pPr indent="0" lvl="0" marL="0" rtl="0" algn="l">
              <a:spcBef>
                <a:spcPts val="1000"/>
              </a:spcBef>
              <a:spcAft>
                <a:spcPts val="0"/>
              </a:spcAft>
              <a:buSzPts val="1800"/>
              <a:buFont typeface="Arial"/>
              <a:buNone/>
            </a:pPr>
            <a:r>
              <a:t/>
            </a:r>
            <a:endParaRPr cap="none"/>
          </a:p>
          <a:p>
            <a:pPr indent="-114300" lvl="0" marL="0" rtl="0" algn="l">
              <a:spcBef>
                <a:spcPts val="1000"/>
              </a:spcBef>
              <a:spcAft>
                <a:spcPts val="0"/>
              </a:spcAft>
              <a:buSzPts val="1800"/>
              <a:buFont typeface="Arial"/>
              <a:buChar char="•"/>
            </a:pPr>
            <a:r>
              <a:rPr b="1" lang="es-MX" cap="none"/>
              <a:t>Sección</a:t>
            </a:r>
            <a:r>
              <a:rPr lang="es-MX" cap="none"/>
              <a:t>: Capstone-001D</a:t>
            </a:r>
            <a:endParaRPr/>
          </a:p>
          <a:p>
            <a:pPr indent="-114300" lvl="0" marL="0" rtl="0" algn="l">
              <a:spcBef>
                <a:spcPts val="1000"/>
              </a:spcBef>
              <a:spcAft>
                <a:spcPts val="0"/>
              </a:spcAft>
              <a:buSzPts val="1800"/>
              <a:buFont typeface="Arial"/>
              <a:buChar char="•"/>
            </a:pPr>
            <a:r>
              <a:rPr b="1" lang="es-MX" cap="none"/>
              <a:t>Fecha</a:t>
            </a:r>
            <a:r>
              <a:rPr lang="es-MX" cap="none"/>
              <a:t>: 14 de Octubre de 2024</a:t>
            </a:r>
            <a:endParaRPr/>
          </a:p>
          <a:p>
            <a:pPr indent="0" lvl="0" marL="0" rtl="0" algn="l">
              <a:spcBef>
                <a:spcPts val="1000"/>
              </a:spcBef>
              <a:spcAft>
                <a:spcPts val="0"/>
              </a:spcAft>
              <a:buSzPts val="1800"/>
              <a:buFont typeface="Arial"/>
              <a:buNone/>
            </a:pPr>
            <a:r>
              <a:t/>
            </a:r>
            <a:endParaRPr cap="none"/>
          </a:p>
          <a:p>
            <a:pPr indent="0" lvl="0" marL="0" rtl="0" algn="l">
              <a:spcBef>
                <a:spcPts val="1000"/>
              </a:spcBef>
              <a:spcAft>
                <a:spcPts val="0"/>
              </a:spcAft>
              <a:buSzPts val="1800"/>
              <a:buFont typeface="Arial"/>
              <a:buNone/>
            </a:pPr>
            <a:r>
              <a:t/>
            </a:r>
            <a:endParaRPr cap="non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0"/>
          <p:cNvSpPr txBox="1"/>
          <p:nvPr>
            <p:ph type="title"/>
          </p:nvPr>
        </p:nvSpPr>
        <p:spPr>
          <a:xfrm>
            <a:off x="2241754" y="0"/>
            <a:ext cx="7708492" cy="16081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s-MX"/>
              <a:t>MOCKUPS DE LA WEB DE </a:t>
            </a:r>
            <a:r>
              <a:rPr b="1" lang="es-MX"/>
              <a:t>“SAFEKIDS”</a:t>
            </a:r>
            <a:endParaRPr/>
          </a:p>
        </p:txBody>
      </p:sp>
      <p:pic>
        <p:nvPicPr>
          <p:cNvPr id="233" name="Google Shape;233;p10"/>
          <p:cNvPicPr preferRelativeResize="0"/>
          <p:nvPr/>
        </p:nvPicPr>
        <p:blipFill rotWithShape="1">
          <a:blip r:embed="rId4">
            <a:alphaModFix/>
          </a:blip>
          <a:srcRect b="0" l="0" r="0" t="0"/>
          <a:stretch/>
        </p:blipFill>
        <p:spPr>
          <a:xfrm>
            <a:off x="1270545" y="1361717"/>
            <a:ext cx="9650910" cy="4367037"/>
          </a:xfrm>
          <a:prstGeom prst="roundRect">
            <a:avLst>
              <a:gd fmla="val 4380" name="adj"/>
            </a:avLst>
          </a:prstGeom>
          <a:noFill/>
          <a:ln>
            <a:noFill/>
          </a:ln>
          <a:effectLst>
            <a:outerShdw blurRad="254000" rotWithShape="0" algn="tl">
              <a:srgbClr val="000000">
                <a:alpha val="42745"/>
              </a:srgbClr>
            </a:outerShdw>
          </a:effectLst>
        </p:spPr>
      </p:pic>
      <p:sp>
        <p:nvSpPr>
          <p:cNvPr id="234" name="Google Shape;234;p10"/>
          <p:cNvSpPr txBox="1"/>
          <p:nvPr>
            <p:ph idx="1" type="body"/>
          </p:nvPr>
        </p:nvSpPr>
        <p:spPr>
          <a:xfrm>
            <a:off x="1270545" y="5712542"/>
            <a:ext cx="9651000" cy="591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s-MX"/>
              <a:t>Página web simple y fácil de utilizar destacando la aplicación con descarga directa y acceso al panel.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pic>
        <p:nvPicPr>
          <p:cNvPr id="239" name="Google Shape;239;p11"/>
          <p:cNvPicPr preferRelativeResize="0"/>
          <p:nvPr/>
        </p:nvPicPr>
        <p:blipFill rotWithShape="1">
          <a:blip r:embed="rId4">
            <a:alphaModFix/>
          </a:blip>
          <a:srcRect b="0" l="0" r="0" t="0"/>
          <a:stretch/>
        </p:blipFill>
        <p:spPr>
          <a:xfrm>
            <a:off x="1215375" y="1298870"/>
            <a:ext cx="9761249" cy="4423504"/>
          </a:xfrm>
          <a:prstGeom prst="roundRect">
            <a:avLst>
              <a:gd fmla="val 4380" name="adj"/>
            </a:avLst>
          </a:prstGeom>
          <a:noFill/>
          <a:ln>
            <a:noFill/>
          </a:ln>
          <a:effectLst>
            <a:outerShdw blurRad="254000" rotWithShape="0" algn="tl">
              <a:srgbClr val="000000">
                <a:alpha val="42745"/>
              </a:srgbClr>
            </a:outerShdw>
          </a:effectLst>
        </p:spPr>
      </p:pic>
      <p:sp>
        <p:nvSpPr>
          <p:cNvPr id="240" name="Google Shape;240;p11"/>
          <p:cNvSpPr txBox="1"/>
          <p:nvPr>
            <p:ph type="title"/>
          </p:nvPr>
        </p:nvSpPr>
        <p:spPr>
          <a:xfrm>
            <a:off x="2241754" y="0"/>
            <a:ext cx="7708492" cy="16081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s-MX"/>
              <a:t>MOCKUPS DE LA WEB DE </a:t>
            </a:r>
            <a:r>
              <a:rPr b="1" lang="es-MX"/>
              <a:t>“SAFEKIDS”</a:t>
            </a:r>
            <a:endParaRPr/>
          </a:p>
        </p:txBody>
      </p:sp>
      <p:sp>
        <p:nvSpPr>
          <p:cNvPr id="241" name="Google Shape;241;p11"/>
          <p:cNvSpPr txBox="1"/>
          <p:nvPr>
            <p:ph idx="1" type="body"/>
          </p:nvPr>
        </p:nvSpPr>
        <p:spPr>
          <a:xfrm>
            <a:off x="3417800" y="5739581"/>
            <a:ext cx="5356500" cy="591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s-MX"/>
              <a:t>Login de acceso simple, utilizando correo y contraseña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12"/>
          <p:cNvSpPr txBox="1"/>
          <p:nvPr>
            <p:ph type="title"/>
          </p:nvPr>
        </p:nvSpPr>
        <p:spPr>
          <a:xfrm>
            <a:off x="2241754" y="0"/>
            <a:ext cx="7708492" cy="16081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s-MX"/>
              <a:t>MOCKUPS DE LA WEB DE </a:t>
            </a:r>
            <a:r>
              <a:rPr b="1" lang="es-MX"/>
              <a:t>“SAFEKIDS”</a:t>
            </a:r>
            <a:endParaRPr/>
          </a:p>
        </p:txBody>
      </p:sp>
      <p:sp>
        <p:nvSpPr>
          <p:cNvPr id="247" name="Google Shape;247;p12"/>
          <p:cNvSpPr txBox="1"/>
          <p:nvPr>
            <p:ph idx="1" type="body"/>
          </p:nvPr>
        </p:nvSpPr>
        <p:spPr>
          <a:xfrm>
            <a:off x="1866216" y="5739581"/>
            <a:ext cx="8459700" cy="591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s-MX"/>
              <a:t>Solicitud de registros para colegios. Estos correos llegan a la administración de SAFEKIDS</a:t>
            </a:r>
            <a:endParaRPr/>
          </a:p>
        </p:txBody>
      </p:sp>
      <p:pic>
        <p:nvPicPr>
          <p:cNvPr id="248" name="Google Shape;248;p12"/>
          <p:cNvPicPr preferRelativeResize="0"/>
          <p:nvPr/>
        </p:nvPicPr>
        <p:blipFill rotWithShape="1">
          <a:blip r:embed="rId4">
            <a:alphaModFix/>
          </a:blip>
          <a:srcRect b="0" l="0" r="0" t="0"/>
          <a:stretch/>
        </p:blipFill>
        <p:spPr>
          <a:xfrm>
            <a:off x="1215375" y="1298871"/>
            <a:ext cx="9761249" cy="4423504"/>
          </a:xfrm>
          <a:prstGeom prst="roundRect">
            <a:avLst>
              <a:gd fmla="val 4380" name="adj"/>
            </a:avLst>
          </a:prstGeom>
          <a:noFill/>
          <a:ln>
            <a:noFill/>
          </a:ln>
          <a:effectLst>
            <a:outerShdw blurRad="254000" rotWithShape="0" algn="tl">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pic>
        <p:nvPicPr>
          <p:cNvPr id="253" name="Google Shape;253;p13"/>
          <p:cNvPicPr preferRelativeResize="0"/>
          <p:nvPr/>
        </p:nvPicPr>
        <p:blipFill rotWithShape="1">
          <a:blip r:embed="rId4">
            <a:alphaModFix/>
          </a:blip>
          <a:srcRect b="0" l="0" r="0" t="0"/>
          <a:stretch/>
        </p:blipFill>
        <p:spPr>
          <a:xfrm>
            <a:off x="1215375" y="1298871"/>
            <a:ext cx="9761248" cy="4423504"/>
          </a:xfrm>
          <a:prstGeom prst="roundRect">
            <a:avLst>
              <a:gd fmla="val 4380" name="adj"/>
            </a:avLst>
          </a:prstGeom>
          <a:noFill/>
          <a:ln>
            <a:noFill/>
          </a:ln>
          <a:effectLst>
            <a:outerShdw blurRad="254000" rotWithShape="0" algn="tl">
              <a:srgbClr val="000000">
                <a:alpha val="42745"/>
              </a:srgbClr>
            </a:outerShdw>
          </a:effectLst>
        </p:spPr>
      </p:pic>
      <p:sp>
        <p:nvSpPr>
          <p:cNvPr id="254" name="Google Shape;254;p13"/>
          <p:cNvSpPr txBox="1"/>
          <p:nvPr>
            <p:ph type="title"/>
          </p:nvPr>
        </p:nvSpPr>
        <p:spPr>
          <a:xfrm>
            <a:off x="2241754" y="0"/>
            <a:ext cx="7708492" cy="16081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s-MX"/>
              <a:t>MOCKUPS DE LA WEB DE </a:t>
            </a:r>
            <a:r>
              <a:rPr b="1" lang="es-MX"/>
              <a:t>“SAFEKIDS”</a:t>
            </a:r>
            <a:endParaRPr/>
          </a:p>
        </p:txBody>
      </p:sp>
      <p:sp>
        <p:nvSpPr>
          <p:cNvPr id="255" name="Google Shape;255;p13"/>
          <p:cNvSpPr txBox="1"/>
          <p:nvPr>
            <p:ph idx="1" type="body"/>
          </p:nvPr>
        </p:nvSpPr>
        <p:spPr>
          <a:xfrm>
            <a:off x="1149416" y="5697794"/>
            <a:ext cx="9893100" cy="591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800"/>
              <a:buNone/>
            </a:pPr>
            <a:r>
              <a:rPr lang="es-MX"/>
              <a:t>Solicitud de contacto directo mediante formulario. Estos correos llegan a la administración de SAFEKIDS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4"/>
          <p:cNvSpPr txBox="1"/>
          <p:nvPr>
            <p:ph type="title"/>
          </p:nvPr>
        </p:nvSpPr>
        <p:spPr>
          <a:xfrm>
            <a:off x="685801" y="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lang="es-MX"/>
              <a:t>MOCKUPS DE LA WEB DE </a:t>
            </a:r>
            <a:r>
              <a:rPr b="1" lang="es-MX"/>
              <a:t>“SAFEKIDS”</a:t>
            </a:r>
            <a:endParaRPr/>
          </a:p>
        </p:txBody>
      </p:sp>
      <p:sp>
        <p:nvSpPr>
          <p:cNvPr id="261" name="Google Shape;261;p14"/>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p>
            <a:pPr indent="-171450" lvl="0" marL="285750" rtl="0" algn="l">
              <a:spcBef>
                <a:spcPts val="0"/>
              </a:spcBef>
              <a:spcAft>
                <a:spcPts val="0"/>
              </a:spcAft>
              <a:buSzPts val="1800"/>
              <a:buNone/>
            </a:pPr>
            <a:r>
              <a:t/>
            </a:r>
            <a:endParaRPr/>
          </a:p>
        </p:txBody>
      </p:sp>
      <p:pic>
        <p:nvPicPr>
          <p:cNvPr id="262" name="Google Shape;262;p14"/>
          <p:cNvPicPr preferRelativeResize="0"/>
          <p:nvPr/>
        </p:nvPicPr>
        <p:blipFill rotWithShape="1">
          <a:blip r:embed="rId3">
            <a:alphaModFix/>
          </a:blip>
          <a:srcRect b="0" l="0" r="0" t="0"/>
          <a:stretch/>
        </p:blipFill>
        <p:spPr>
          <a:xfrm>
            <a:off x="424442" y="1166578"/>
            <a:ext cx="11179500" cy="51105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txBox="1"/>
          <p:nvPr>
            <p:ph type="title"/>
          </p:nvPr>
        </p:nvSpPr>
        <p:spPr>
          <a:xfrm>
            <a:off x="1993805" y="1354668"/>
            <a:ext cx="8204391" cy="234647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6000"/>
              <a:buFont typeface="Calibri"/>
              <a:buNone/>
            </a:pPr>
            <a:r>
              <a:rPr b="1" lang="es-MX" sz="6000"/>
              <a:t>MOCKUPS DE LA APLICACIÓN SAFEKIDS</a:t>
            </a:r>
            <a:endParaRPr b="1"/>
          </a:p>
        </p:txBody>
      </p:sp>
      <p:pic>
        <p:nvPicPr>
          <p:cNvPr id="268" name="Google Shape;268;p16"/>
          <p:cNvPicPr preferRelativeResize="0"/>
          <p:nvPr/>
        </p:nvPicPr>
        <p:blipFill>
          <a:blip r:embed="rId3">
            <a:alphaModFix/>
          </a:blip>
          <a:stretch>
            <a:fillRect/>
          </a:stretch>
        </p:blipFill>
        <p:spPr>
          <a:xfrm>
            <a:off x="5440171" y="3806825"/>
            <a:ext cx="1311651" cy="1311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67"/>
                                        </p:tgtEl>
                                        <p:attrNameLst>
                                          <p:attrName>style.visibility</p:attrName>
                                        </p:attrNameLst>
                                      </p:cBhvr>
                                      <p:to>
                                        <p:strVal val="visible"/>
                                      </p:to>
                                    </p:set>
                                    <p:animEffect filter="fade" transition="in">
                                      <p:cBhvr>
                                        <p:cTn dur="7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ph type="title"/>
          </p:nvPr>
        </p:nvSpPr>
        <p:spPr>
          <a:xfrm>
            <a:off x="685801" y="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lang="es-MX"/>
              <a:t>MOCKUPS DE APLICACIÓN </a:t>
            </a:r>
            <a:r>
              <a:rPr b="1" lang="es-MX"/>
              <a:t>“VISTA APODERADO”</a:t>
            </a:r>
            <a:endParaRPr/>
          </a:p>
        </p:txBody>
      </p:sp>
      <p:pic>
        <p:nvPicPr>
          <p:cNvPr id="274" name="Google Shape;274;p17"/>
          <p:cNvPicPr preferRelativeResize="0"/>
          <p:nvPr/>
        </p:nvPicPr>
        <p:blipFill rotWithShape="1">
          <a:blip r:embed="rId3">
            <a:alphaModFix/>
          </a:blip>
          <a:srcRect b="0" l="0" r="0" t="0"/>
          <a:stretch/>
        </p:blipFill>
        <p:spPr>
          <a:xfrm>
            <a:off x="1777177"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75" name="Google Shape;275;p17"/>
          <p:cNvPicPr preferRelativeResize="0"/>
          <p:nvPr/>
        </p:nvPicPr>
        <p:blipFill rotWithShape="1">
          <a:blip r:embed="rId4">
            <a:alphaModFix/>
          </a:blip>
          <a:srcRect b="0" l="0" r="0" t="0"/>
          <a:stretch/>
        </p:blipFill>
        <p:spPr>
          <a:xfrm>
            <a:off x="4747749" y="1004789"/>
            <a:ext cx="2362205" cy="51557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76" name="Google Shape;276;p17"/>
          <p:cNvPicPr preferRelativeResize="0"/>
          <p:nvPr/>
        </p:nvPicPr>
        <p:blipFill rotWithShape="1">
          <a:blip r:embed="rId5">
            <a:alphaModFix/>
          </a:blip>
          <a:srcRect b="0" l="0" r="0" t="0"/>
          <a:stretch/>
        </p:blipFill>
        <p:spPr>
          <a:xfrm>
            <a:off x="7718322"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685801" y="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lang="es-MX"/>
              <a:t>MOCKUPS DE APLICACIÓN </a:t>
            </a:r>
            <a:r>
              <a:rPr b="1" lang="es-MX"/>
              <a:t>“VISTA APODERADO”</a:t>
            </a:r>
            <a:endParaRPr/>
          </a:p>
        </p:txBody>
      </p:sp>
      <p:pic>
        <p:nvPicPr>
          <p:cNvPr id="282" name="Google Shape;282;p18"/>
          <p:cNvPicPr preferRelativeResize="0"/>
          <p:nvPr/>
        </p:nvPicPr>
        <p:blipFill rotWithShape="1">
          <a:blip r:embed="rId3">
            <a:alphaModFix/>
          </a:blip>
          <a:srcRect b="0" l="0" r="0" t="0"/>
          <a:stretch/>
        </p:blipFill>
        <p:spPr>
          <a:xfrm>
            <a:off x="4749890" y="1004790"/>
            <a:ext cx="2436581" cy="520919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83" name="Google Shape;283;p18"/>
          <p:cNvPicPr preferRelativeResize="0"/>
          <p:nvPr/>
        </p:nvPicPr>
        <p:blipFill rotWithShape="1">
          <a:blip r:embed="rId4">
            <a:alphaModFix/>
          </a:blip>
          <a:srcRect b="0" l="0" r="0" t="0"/>
          <a:stretch/>
        </p:blipFill>
        <p:spPr>
          <a:xfrm>
            <a:off x="1752226" y="1004790"/>
            <a:ext cx="2436600" cy="5209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84" name="Google Shape;284;p18"/>
          <p:cNvPicPr preferRelativeResize="0"/>
          <p:nvPr/>
        </p:nvPicPr>
        <p:blipFill rotWithShape="1">
          <a:blip r:embed="rId5">
            <a:alphaModFix/>
          </a:blip>
          <a:srcRect b="0" l="0" r="0" t="0"/>
          <a:stretch/>
        </p:blipFill>
        <p:spPr>
          <a:xfrm>
            <a:off x="7819984" y="1004790"/>
            <a:ext cx="2436600" cy="52092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nvSpPr>
        <p:spPr>
          <a:xfrm>
            <a:off x="685801" y="0"/>
            <a:ext cx="10131425" cy="145626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lt1"/>
              </a:buClr>
              <a:buSzPts val="3600"/>
              <a:buFont typeface="Calibri"/>
              <a:buNone/>
            </a:pPr>
            <a:r>
              <a:rPr b="0" i="0" lang="es-MX" sz="3600" u="none" cap="none" strike="noStrike">
                <a:solidFill>
                  <a:schemeClr val="lt1"/>
                </a:solidFill>
                <a:latin typeface="Calibri"/>
                <a:ea typeface="Calibri"/>
                <a:cs typeface="Calibri"/>
                <a:sym typeface="Calibri"/>
              </a:rPr>
              <a:t>MOCKUPS DE APLICACIÓN </a:t>
            </a:r>
            <a:r>
              <a:rPr b="1" i="0" lang="es-MX" sz="3600" u="none" cap="none" strike="noStrike">
                <a:solidFill>
                  <a:schemeClr val="lt1"/>
                </a:solidFill>
                <a:latin typeface="Calibri"/>
                <a:ea typeface="Calibri"/>
                <a:cs typeface="Calibri"/>
                <a:sym typeface="Calibri"/>
              </a:rPr>
              <a:t>“VISTA CONDUCTOR”</a:t>
            </a:r>
            <a:endParaRPr/>
          </a:p>
        </p:txBody>
      </p:sp>
      <p:pic>
        <p:nvPicPr>
          <p:cNvPr id="290" name="Google Shape;290;p19"/>
          <p:cNvPicPr preferRelativeResize="0"/>
          <p:nvPr/>
        </p:nvPicPr>
        <p:blipFill rotWithShape="1">
          <a:blip r:embed="rId3">
            <a:alphaModFix/>
          </a:blip>
          <a:srcRect b="0" l="0" r="0" t="0"/>
          <a:stretch/>
        </p:blipFill>
        <p:spPr>
          <a:xfrm>
            <a:off x="786577"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91" name="Google Shape;291;p19"/>
          <p:cNvPicPr preferRelativeResize="0"/>
          <p:nvPr/>
        </p:nvPicPr>
        <p:blipFill rotWithShape="1">
          <a:blip r:embed="rId4">
            <a:alphaModFix/>
          </a:blip>
          <a:srcRect b="0" l="0" r="0" t="0"/>
          <a:stretch/>
        </p:blipFill>
        <p:spPr>
          <a:xfrm>
            <a:off x="3477435"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92" name="Google Shape;292;p19"/>
          <p:cNvPicPr preferRelativeResize="0"/>
          <p:nvPr/>
        </p:nvPicPr>
        <p:blipFill rotWithShape="1">
          <a:blip r:embed="rId5">
            <a:alphaModFix/>
          </a:blip>
          <a:srcRect b="0" l="0" r="0" t="0"/>
          <a:stretch/>
        </p:blipFill>
        <p:spPr>
          <a:xfrm>
            <a:off x="6196414"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93" name="Google Shape;293;p19"/>
          <p:cNvPicPr preferRelativeResize="0"/>
          <p:nvPr/>
        </p:nvPicPr>
        <p:blipFill rotWithShape="1">
          <a:blip r:embed="rId6">
            <a:alphaModFix/>
          </a:blip>
          <a:srcRect b="0" l="0" r="0" t="0"/>
          <a:stretch/>
        </p:blipFill>
        <p:spPr>
          <a:xfrm>
            <a:off x="8915394" y="1004789"/>
            <a:ext cx="2362200" cy="5155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9" name="Google Shape;299;p20"/>
          <p:cNvSpPr txBox="1"/>
          <p:nvPr>
            <p:ph type="title"/>
          </p:nvPr>
        </p:nvSpPr>
        <p:spPr>
          <a:xfrm>
            <a:off x="685800" y="937347"/>
            <a:ext cx="10820400" cy="7731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b="1" lang="es-MX" sz="4400"/>
              <a:t>CONCLUSIÓN DEL PROYECTO</a:t>
            </a:r>
            <a:endParaRPr b="1"/>
          </a:p>
        </p:txBody>
      </p:sp>
      <p:sp>
        <p:nvSpPr>
          <p:cNvPr id="300" name="Google Shape;300;p20"/>
          <p:cNvSpPr txBox="1"/>
          <p:nvPr>
            <p:ph idx="1" type="body"/>
          </p:nvPr>
        </p:nvSpPr>
        <p:spPr>
          <a:xfrm>
            <a:off x="1221225" y="2015300"/>
            <a:ext cx="9749700" cy="3547200"/>
          </a:xfrm>
          <a:prstGeom prst="rect">
            <a:avLst/>
          </a:prstGeom>
          <a:noFill/>
          <a:ln>
            <a:noFill/>
          </a:ln>
        </p:spPr>
        <p:txBody>
          <a:bodyPr anchorCtr="0" anchor="t" bIns="45700" lIns="91425" spcFirstLastPara="1" rIns="91425" wrap="square" tIns="45700">
            <a:normAutofit/>
          </a:bodyPr>
          <a:lstStyle/>
          <a:p>
            <a:pPr indent="-285750" lvl="1" marL="742950" rtl="0" algn="l">
              <a:lnSpc>
                <a:spcPct val="90000"/>
              </a:lnSpc>
              <a:spcBef>
                <a:spcPts val="0"/>
              </a:spcBef>
              <a:spcAft>
                <a:spcPts val="0"/>
              </a:spcAft>
              <a:buSzPts val="1400"/>
              <a:buChar char="•"/>
            </a:pPr>
            <a:r>
              <a:rPr b="1" lang="es-MX" sz="1400"/>
              <a:t>SAFEKIDS</a:t>
            </a:r>
            <a:r>
              <a:rPr lang="es-MX" sz="1400"/>
              <a:t> es una solución innovadora que aborda la creciente necesidad de seguridad en el transporte escolar. Al combinar una aplicación móvil para conductores y una plataforma web para las escuelas, el sistema permite un seguimiento en tiempo real de los estudiantes, asegurando que cada viaje sea seguro y eficiente.</a:t>
            </a:r>
            <a:endParaRPr sz="1400"/>
          </a:p>
          <a:p>
            <a:pPr indent="0" lvl="0" marL="742950" rtl="0" algn="l">
              <a:lnSpc>
                <a:spcPct val="90000"/>
              </a:lnSpc>
              <a:spcBef>
                <a:spcPts val="0"/>
              </a:spcBef>
              <a:spcAft>
                <a:spcPts val="0"/>
              </a:spcAft>
              <a:buNone/>
            </a:pPr>
            <a:r>
              <a:t/>
            </a:r>
            <a:endParaRPr sz="1400"/>
          </a:p>
          <a:p>
            <a:pPr indent="-285750" lvl="1" marL="742950" rtl="0" algn="l">
              <a:lnSpc>
                <a:spcPct val="90000"/>
              </a:lnSpc>
              <a:spcBef>
                <a:spcPts val="1000"/>
              </a:spcBef>
              <a:spcAft>
                <a:spcPts val="0"/>
              </a:spcAft>
              <a:buSzPts val="1400"/>
              <a:buChar char="•"/>
            </a:pPr>
            <a:r>
              <a:rPr lang="es-MX" sz="1400"/>
              <a:t>La aplicación móvil permite a los conductores garantizar la seguridad de los niños al confirmar que suben y bajan del bus escolar de manera segura, mientras que la plataforma web brinda a las escuelas la capacidad de administrar las cuentas de los padres, facilitando la comunicación y el acceso a información vital.</a:t>
            </a:r>
            <a:endParaRPr/>
          </a:p>
          <a:p>
            <a:pPr indent="-196850" lvl="1" marL="742950" rtl="0" algn="l">
              <a:lnSpc>
                <a:spcPct val="90000"/>
              </a:lnSpc>
              <a:spcBef>
                <a:spcPts val="1000"/>
              </a:spcBef>
              <a:spcAft>
                <a:spcPts val="0"/>
              </a:spcAft>
              <a:buSzPts val="1400"/>
              <a:buNone/>
            </a:pPr>
            <a:r>
              <a:t/>
            </a:r>
            <a:endParaRPr sz="1400"/>
          </a:p>
          <a:p>
            <a:pPr indent="-285750" lvl="1" marL="742950" rtl="0" algn="l">
              <a:lnSpc>
                <a:spcPct val="90000"/>
              </a:lnSpc>
              <a:spcBef>
                <a:spcPts val="1000"/>
              </a:spcBef>
              <a:spcAft>
                <a:spcPts val="0"/>
              </a:spcAft>
              <a:buSzPts val="1400"/>
              <a:buChar char="•"/>
            </a:pPr>
            <a:r>
              <a:rPr lang="es-MX" sz="1400"/>
              <a:t>Este enfoque no solo mejora la seguridad de los estudiantes, sino que también proporciona tranquilidad a las familias al mantenerlas informadas sobre el estado de sus hijos durante el trayecto. Además, SafeKIDS beneficia a la comunidad al fomentar un entorno escolar más seguro y confiable, reforzando la confianza de los padres en el sistema de transporte escolar.</a:t>
            </a:r>
            <a:endParaRPr/>
          </a:p>
        </p:txBody>
      </p:sp>
      <p:pic>
        <p:nvPicPr>
          <p:cNvPr id="301" name="Google Shape;301;p20"/>
          <p:cNvPicPr preferRelativeResize="0"/>
          <p:nvPr/>
        </p:nvPicPr>
        <p:blipFill>
          <a:blip r:embed="rId4">
            <a:alphaModFix/>
          </a:blip>
          <a:stretch>
            <a:fillRect/>
          </a:stretch>
        </p:blipFill>
        <p:spPr>
          <a:xfrm>
            <a:off x="5534986" y="5002300"/>
            <a:ext cx="1122025" cy="112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2"/>
          <p:cNvSpPr txBox="1"/>
          <p:nvPr>
            <p:ph type="title"/>
          </p:nvPr>
        </p:nvSpPr>
        <p:spPr>
          <a:xfrm>
            <a:off x="685799" y="1150076"/>
            <a:ext cx="3659389" cy="4557849"/>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s-MX"/>
              <a:t>INTRODUCCIÓN</a:t>
            </a:r>
            <a:endParaRPr b="1"/>
          </a:p>
        </p:txBody>
      </p:sp>
      <p:cxnSp>
        <p:nvCxnSpPr>
          <p:cNvPr id="167" name="Google Shape;167;p2"/>
          <p:cNvCxnSpPr/>
          <p:nvPr/>
        </p:nvCxnSpPr>
        <p:spPr>
          <a:xfrm>
            <a:off x="4666923"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168" name="Google Shape;168;p2"/>
          <p:cNvSpPr txBox="1"/>
          <p:nvPr>
            <p:ph idx="1" type="body"/>
          </p:nvPr>
        </p:nvSpPr>
        <p:spPr>
          <a:xfrm>
            <a:off x="4988658" y="1150076"/>
            <a:ext cx="6517543" cy="4557849"/>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00"/>
              <a:buChar char="•"/>
            </a:pPr>
            <a:r>
              <a:rPr b="1" lang="es-MX"/>
              <a:t>SafeKIDS</a:t>
            </a:r>
            <a:r>
              <a:rPr lang="es-MX"/>
              <a:t> es un proyecto diseñado para mejorar la seguridad de los estudiantes durante su trayecto diario desde el hogar hasta la escuela. El sistema permite un seguimiento en tiempo real mediante una aplicación móvil dirigida a los conductores de transporte escolar, quienes escanean un código QR único asociado a cada estudiante al momento de subir y bajar del vehículo.</a:t>
            </a:r>
            <a:endParaRPr/>
          </a:p>
          <a:p>
            <a:pPr indent="-285750" lvl="0" marL="285750" rtl="0" algn="l">
              <a:spcBef>
                <a:spcPts val="1000"/>
              </a:spcBef>
              <a:spcAft>
                <a:spcPts val="0"/>
              </a:spcAft>
              <a:buSzPts val="1800"/>
              <a:buChar char="•"/>
            </a:pPr>
            <a:r>
              <a:rPr lang="es-MX"/>
              <a:t>Los padres y el personal escolar pueden acceder a la información a través de una </a:t>
            </a:r>
            <a:r>
              <a:rPr b="1" lang="es-MX"/>
              <a:t>Aplicación</a:t>
            </a:r>
            <a:r>
              <a:rPr lang="es-MX"/>
              <a:t> que les permite monitorear la ubicación del vehículo en tiempo real, así como consultar los datos del conductor y del vehículo. </a:t>
            </a:r>
            <a:endParaRPr/>
          </a:p>
          <a:p>
            <a:pPr indent="-285750" lvl="0" marL="285750" rtl="0" algn="l">
              <a:spcBef>
                <a:spcPts val="1000"/>
              </a:spcBef>
              <a:spcAft>
                <a:spcPts val="0"/>
              </a:spcAft>
              <a:buSzPts val="1800"/>
              <a:buChar char="•"/>
            </a:pPr>
            <a:r>
              <a:rPr b="1" lang="es-MX"/>
              <a:t>SafeKIDS</a:t>
            </a:r>
            <a:r>
              <a:rPr lang="es-MX"/>
              <a:t> ofrece tranquilidad y seguridad a las familias, brindando información precisa y actualizada sobre el estado de los estudiantes durante el trayecto escolar.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
          <p:cNvSpPr txBox="1"/>
          <p:nvPr>
            <p:ph type="title"/>
          </p:nvPr>
        </p:nvSpPr>
        <p:spPr>
          <a:xfrm>
            <a:off x="4473678" y="550606"/>
            <a:ext cx="6593075" cy="16124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s-MX"/>
              <a:t>COMPETENCIAS RELACIONADAS</a:t>
            </a:r>
            <a:br>
              <a:rPr b="1" lang="es-MX"/>
            </a:br>
            <a:endParaRPr/>
          </a:p>
        </p:txBody>
      </p:sp>
      <p:sp>
        <p:nvSpPr>
          <p:cNvPr id="174" name="Google Shape;174;p3"/>
          <p:cNvSpPr txBox="1"/>
          <p:nvPr>
            <p:ph idx="1" type="body"/>
          </p:nvPr>
        </p:nvSpPr>
        <p:spPr>
          <a:xfrm>
            <a:off x="4218040" y="1622323"/>
            <a:ext cx="7330500" cy="4296600"/>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SzPts val="1800"/>
              <a:buChar char="•"/>
            </a:pPr>
            <a:r>
              <a:rPr lang="es-MX"/>
              <a:t>El proyecto </a:t>
            </a:r>
            <a:r>
              <a:rPr b="1" lang="es-MX" u="sng"/>
              <a:t>SAFEKIDS</a:t>
            </a:r>
            <a:r>
              <a:rPr lang="es-MX"/>
              <a:t> está directamente vinculado con competencias clave del perfil de </a:t>
            </a:r>
            <a:r>
              <a:rPr b="1" lang="es-MX"/>
              <a:t>Ingeniería en Informática</a:t>
            </a:r>
            <a:r>
              <a:rPr lang="es-MX"/>
              <a:t>, tales como:</a:t>
            </a:r>
            <a:endParaRPr/>
          </a:p>
          <a:p>
            <a:pPr indent="-285750" lvl="0" marL="285750" rtl="0" algn="l">
              <a:lnSpc>
                <a:spcPct val="90000"/>
              </a:lnSpc>
              <a:spcBef>
                <a:spcPts val="1000"/>
              </a:spcBef>
              <a:spcAft>
                <a:spcPts val="0"/>
              </a:spcAft>
              <a:buSzPts val="1800"/>
              <a:buFont typeface="Arial"/>
              <a:buChar char="•"/>
            </a:pPr>
            <a:r>
              <a:rPr b="1" lang="es-MX"/>
              <a:t>Desarrollo de sistemas complejos</a:t>
            </a:r>
            <a:r>
              <a:rPr lang="es-MX"/>
              <a:t>: Diseño y programación de una aplicación móvil y plataforma web para monitoreo en tiempo real.</a:t>
            </a:r>
            <a:endParaRPr/>
          </a:p>
          <a:p>
            <a:pPr indent="-285750" lvl="0" marL="285750" rtl="0" algn="l">
              <a:lnSpc>
                <a:spcPct val="90000"/>
              </a:lnSpc>
              <a:spcBef>
                <a:spcPts val="1000"/>
              </a:spcBef>
              <a:spcAft>
                <a:spcPts val="0"/>
              </a:spcAft>
              <a:buSzPts val="1800"/>
              <a:buFont typeface="Arial"/>
              <a:buChar char="•"/>
            </a:pPr>
            <a:r>
              <a:rPr b="1" lang="es-MX"/>
              <a:t>Integración de tecnologías móviles y web</a:t>
            </a:r>
            <a:r>
              <a:rPr lang="es-MX"/>
              <a:t>: Creación de soluciones que combinan dispositivos móviles, bases de datos y sistemas en la nube para una experiencia fluida y conectada.</a:t>
            </a:r>
            <a:endParaRPr/>
          </a:p>
          <a:p>
            <a:pPr indent="-285750" lvl="0" marL="285750" rtl="0" algn="l">
              <a:lnSpc>
                <a:spcPct val="90000"/>
              </a:lnSpc>
              <a:spcBef>
                <a:spcPts val="1000"/>
              </a:spcBef>
              <a:spcAft>
                <a:spcPts val="0"/>
              </a:spcAft>
              <a:buSzPts val="1800"/>
              <a:buFont typeface="Arial"/>
              <a:buChar char="•"/>
            </a:pPr>
            <a:r>
              <a:rPr b="1" lang="es-MX"/>
              <a:t>Seguridad informática</a:t>
            </a:r>
            <a:r>
              <a:rPr lang="es-MX"/>
              <a:t>: Implementación de medidas de protección de datos sensibles, garantizando la privacidad y confidencialidad de los usuarios.</a:t>
            </a:r>
            <a:endParaRPr/>
          </a:p>
          <a:p>
            <a:pPr indent="-285750" lvl="0" marL="285750" rtl="0" algn="l">
              <a:lnSpc>
                <a:spcPct val="90000"/>
              </a:lnSpc>
              <a:spcBef>
                <a:spcPts val="1000"/>
              </a:spcBef>
              <a:spcAft>
                <a:spcPts val="0"/>
              </a:spcAft>
              <a:buSzPts val="1800"/>
              <a:buFont typeface="Arial"/>
              <a:buChar char="•"/>
            </a:pPr>
            <a:r>
              <a:rPr b="1" lang="es-MX"/>
              <a:t>Gestión de proyectos</a:t>
            </a:r>
            <a:r>
              <a:rPr lang="es-MX"/>
              <a:t>: Aplicación de metodologías ágiles como SCRUM para planificar, organizar y ejecutar el proyecto de forma eficiente, cumpliendo con los plazos y objetivos establecidos.</a:t>
            </a:r>
            <a:endParaRPr/>
          </a:p>
          <a:p>
            <a:pPr indent="-177800" lvl="0" marL="285750" rtl="0" algn="l">
              <a:lnSpc>
                <a:spcPct val="90000"/>
              </a:lnSpc>
              <a:spcBef>
                <a:spcPts val="1000"/>
              </a:spcBef>
              <a:spcAft>
                <a:spcPts val="0"/>
              </a:spcAft>
              <a:buSzPts val="1700"/>
              <a:buNone/>
            </a:pPr>
            <a:r>
              <a:t/>
            </a:r>
            <a:endParaRPr sz="1700"/>
          </a:p>
        </p:txBody>
      </p:sp>
      <p:pic>
        <p:nvPicPr>
          <p:cNvPr descr="Script de ordenador en una pantalla" id="175" name="Google Shape;175;p3"/>
          <p:cNvPicPr preferRelativeResize="0"/>
          <p:nvPr/>
        </p:nvPicPr>
        <p:blipFill rotWithShape="1">
          <a:blip r:embed="rId4">
            <a:alphaModFix/>
          </a:blip>
          <a:srcRect b="-2" l="7226" r="47651" t="0"/>
          <a:stretch/>
        </p:blipFill>
        <p:spPr>
          <a:xfrm>
            <a:off x="20" y="975"/>
            <a:ext cx="4001709"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4"/>
          <p:cNvSpPr txBox="1"/>
          <p:nvPr>
            <p:ph type="title"/>
          </p:nvPr>
        </p:nvSpPr>
        <p:spPr>
          <a:xfrm>
            <a:off x="685797" y="609600"/>
            <a:ext cx="3659389" cy="302371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b="1" lang="es-MX"/>
              <a:t>METODOLOGÍA</a:t>
            </a:r>
            <a:r>
              <a:rPr b="1" lang="es-MX"/>
              <a:t> USADA</a:t>
            </a:r>
            <a:br>
              <a:rPr b="1" lang="es-MX"/>
            </a:br>
            <a:r>
              <a:rPr b="1" lang="es-MX"/>
              <a:t>SCRUM</a:t>
            </a:r>
            <a:endParaRPr b="1"/>
          </a:p>
        </p:txBody>
      </p:sp>
      <p:cxnSp>
        <p:nvCxnSpPr>
          <p:cNvPr id="182" name="Google Shape;182;p4"/>
          <p:cNvCxnSpPr/>
          <p:nvPr/>
        </p:nvCxnSpPr>
        <p:spPr>
          <a:xfrm>
            <a:off x="4666923"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183" name="Google Shape;183;p4"/>
          <p:cNvSpPr txBox="1"/>
          <p:nvPr>
            <p:ph idx="1" type="body"/>
          </p:nvPr>
        </p:nvSpPr>
        <p:spPr>
          <a:xfrm>
            <a:off x="4730834" y="1990882"/>
            <a:ext cx="7397255" cy="2876235"/>
          </a:xfrm>
          <a:prstGeom prst="rect">
            <a:avLst/>
          </a:prstGeom>
          <a:noFill/>
          <a:ln>
            <a:noFill/>
          </a:ln>
        </p:spPr>
        <p:txBody>
          <a:bodyPr anchorCtr="0" anchor="ctr" bIns="45700" lIns="91425" spcFirstLastPara="1" rIns="91425" wrap="square" tIns="45700">
            <a:normAutofit lnSpcReduction="10000"/>
          </a:bodyPr>
          <a:lstStyle/>
          <a:p>
            <a:pPr indent="-285750" lvl="0" marL="285750" rtl="0" algn="l">
              <a:spcBef>
                <a:spcPts val="0"/>
              </a:spcBef>
              <a:spcAft>
                <a:spcPts val="0"/>
              </a:spcAft>
              <a:buSzPts val="1800"/>
              <a:buChar char="•"/>
            </a:pPr>
            <a:r>
              <a:rPr b="1" lang="es-MX"/>
              <a:t>Adaptabilidad</a:t>
            </a:r>
            <a:r>
              <a:rPr lang="es-MX"/>
              <a:t>: Permite ajustarse a cambios en los requisitos del proyecto de manera ágil, esencial en un proyecto como </a:t>
            </a:r>
            <a:r>
              <a:rPr i="1" lang="es-MX"/>
              <a:t>SafeKIDS </a:t>
            </a:r>
            <a:r>
              <a:rPr lang="es-MX"/>
              <a:t>la cual usa app y </a:t>
            </a:r>
            <a:r>
              <a:rPr lang="es-MX"/>
              <a:t>página</a:t>
            </a:r>
            <a:r>
              <a:rPr lang="es-MX"/>
              <a:t> web.</a:t>
            </a:r>
            <a:endParaRPr/>
          </a:p>
          <a:p>
            <a:pPr indent="-285750" lvl="0" marL="285750" rtl="0" algn="l">
              <a:spcBef>
                <a:spcPts val="1000"/>
              </a:spcBef>
              <a:spcAft>
                <a:spcPts val="0"/>
              </a:spcAft>
              <a:buSzPts val="1800"/>
              <a:buChar char="•"/>
            </a:pPr>
            <a:r>
              <a:rPr b="1" lang="es-MX"/>
              <a:t>Entregas Incrementales</a:t>
            </a:r>
            <a:r>
              <a:rPr lang="es-MX"/>
              <a:t>: Facilita la entrega de funcionalidades en ciclos cortos (</a:t>
            </a:r>
            <a:r>
              <a:rPr b="1" lang="es-MX"/>
              <a:t>un total de 4 sprints</a:t>
            </a:r>
            <a:r>
              <a:rPr lang="es-MX"/>
              <a:t>), lo que nos permite recibir retroalimentación continua y mejorar de forma progresiva.</a:t>
            </a:r>
            <a:endParaRPr/>
          </a:p>
          <a:p>
            <a:pPr indent="-285750" lvl="0" marL="285750" rtl="0" algn="l">
              <a:spcBef>
                <a:spcPts val="1000"/>
              </a:spcBef>
              <a:spcAft>
                <a:spcPts val="0"/>
              </a:spcAft>
              <a:buSzPts val="1800"/>
              <a:buChar char="•"/>
            </a:pPr>
            <a:r>
              <a:rPr b="1" lang="es-MX"/>
              <a:t>Colaboración</a:t>
            </a:r>
            <a:r>
              <a:rPr lang="es-MX"/>
              <a:t>: Fomenta el trabajo en equipo, asegurando que todos estén alineados con los objetivos y el progreso del proyecto.</a:t>
            </a:r>
            <a:endParaRPr/>
          </a:p>
          <a:p>
            <a:pPr indent="-171450" lvl="0" marL="285750" rtl="0" algn="l">
              <a:spcBef>
                <a:spcPts val="1000"/>
              </a:spcBef>
              <a:spcAft>
                <a:spcPts val="0"/>
              </a:spcAft>
              <a:buSzPts val="1800"/>
              <a:buNone/>
            </a:pPr>
            <a:r>
              <a:t/>
            </a:r>
            <a:endParaRPr/>
          </a:p>
        </p:txBody>
      </p:sp>
      <p:sp>
        <p:nvSpPr>
          <p:cNvPr id="184" name="Google Shape;184;p4"/>
          <p:cNvSpPr txBox="1"/>
          <p:nvPr/>
        </p:nvSpPr>
        <p:spPr>
          <a:xfrm>
            <a:off x="6264176" y="874622"/>
            <a:ext cx="3618272" cy="550906"/>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r">
              <a:spcBef>
                <a:spcPts val="0"/>
              </a:spcBef>
              <a:spcAft>
                <a:spcPts val="0"/>
              </a:spcAft>
              <a:buClr>
                <a:schemeClr val="lt1"/>
              </a:buClr>
              <a:buSzPct val="100000"/>
              <a:buFont typeface="Calibri"/>
              <a:buNone/>
            </a:pPr>
            <a:r>
              <a:rPr b="0" i="0" lang="es-MX" sz="3600" u="none" cap="none" strike="noStrike">
                <a:solidFill>
                  <a:schemeClr val="lt1"/>
                </a:solidFill>
                <a:latin typeface="Calibri"/>
                <a:ea typeface="Calibri"/>
                <a:cs typeface="Calibri"/>
                <a:sym typeface="Calibri"/>
              </a:rPr>
              <a:t>¿POR QUÉ SCRUM?</a:t>
            </a:r>
            <a:endParaRPr/>
          </a:p>
        </p:txBody>
      </p:sp>
      <p:pic>
        <p:nvPicPr>
          <p:cNvPr id="185" name="Google Shape;185;p4"/>
          <p:cNvPicPr preferRelativeResize="0"/>
          <p:nvPr/>
        </p:nvPicPr>
        <p:blipFill rotWithShape="1">
          <a:blip r:embed="rId4">
            <a:alphaModFix/>
          </a:blip>
          <a:srcRect b="0" l="0" r="0" t="0"/>
          <a:stretch/>
        </p:blipFill>
        <p:spPr>
          <a:xfrm>
            <a:off x="605302" y="3285105"/>
            <a:ext cx="3659385" cy="241700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1" name="Google Shape;191;p5"/>
          <p:cNvSpPr txBox="1"/>
          <p:nvPr>
            <p:ph type="title"/>
          </p:nvPr>
        </p:nvSpPr>
        <p:spPr>
          <a:xfrm>
            <a:off x="685799" y="1150076"/>
            <a:ext cx="3659389" cy="455784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b="1" lang="es-MX"/>
              <a:t>ESTRUCTURA DEL EQUIPO</a:t>
            </a:r>
            <a:endParaRPr b="1"/>
          </a:p>
        </p:txBody>
      </p:sp>
      <p:cxnSp>
        <p:nvCxnSpPr>
          <p:cNvPr id="192" name="Google Shape;192;p5"/>
          <p:cNvCxnSpPr/>
          <p:nvPr/>
        </p:nvCxnSpPr>
        <p:spPr>
          <a:xfrm>
            <a:off x="4666923"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193" name="Google Shape;193;p5"/>
          <p:cNvSpPr txBox="1"/>
          <p:nvPr>
            <p:ph idx="1" type="body"/>
          </p:nvPr>
        </p:nvSpPr>
        <p:spPr>
          <a:xfrm>
            <a:off x="4666923" y="1150076"/>
            <a:ext cx="7446418" cy="4945924"/>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1800"/>
              <a:buChar char="•"/>
            </a:pPr>
            <a:r>
              <a:rPr lang="es-MX"/>
              <a:t>Product Owner: Nicolás Aliaga</a:t>
            </a:r>
            <a:endParaRPr/>
          </a:p>
          <a:p>
            <a:pPr indent="-285750" lvl="1" marL="742950" rtl="0" algn="l">
              <a:spcBef>
                <a:spcPts val="1000"/>
              </a:spcBef>
              <a:spcAft>
                <a:spcPts val="0"/>
              </a:spcAft>
              <a:buSzPts val="1600"/>
              <a:buChar char="•"/>
            </a:pPr>
            <a:r>
              <a:rPr lang="es-MX"/>
              <a:t>Gestiona los requisitos del cliente y prioriza el backlog del producto entendiendo a la perfección lo que el cliente desea.</a:t>
            </a:r>
            <a:endParaRPr/>
          </a:p>
          <a:p>
            <a:pPr indent="0" lvl="0" marL="0" rtl="0" algn="l">
              <a:spcBef>
                <a:spcPts val="1000"/>
              </a:spcBef>
              <a:spcAft>
                <a:spcPts val="0"/>
              </a:spcAft>
              <a:buSzPts val="1800"/>
              <a:buNone/>
            </a:pPr>
            <a:r>
              <a:t/>
            </a:r>
            <a:endParaRPr/>
          </a:p>
          <a:p>
            <a:pPr indent="-285750" lvl="0" marL="285750" rtl="0" algn="l">
              <a:spcBef>
                <a:spcPts val="1000"/>
              </a:spcBef>
              <a:spcAft>
                <a:spcPts val="0"/>
              </a:spcAft>
              <a:buSzPts val="1800"/>
              <a:buChar char="•"/>
            </a:pPr>
            <a:r>
              <a:rPr lang="es-MX"/>
              <a:t>Scrum Master: Brayan Galaz</a:t>
            </a:r>
            <a:endParaRPr/>
          </a:p>
          <a:p>
            <a:pPr indent="-285750" lvl="1" marL="742950" rtl="0" algn="l">
              <a:spcBef>
                <a:spcPts val="1000"/>
              </a:spcBef>
              <a:spcAft>
                <a:spcPts val="0"/>
              </a:spcAft>
              <a:buSzPts val="1600"/>
              <a:buChar char="•"/>
            </a:pPr>
            <a:r>
              <a:rPr lang="es-MX"/>
              <a:t>Facilita el proceso, elimina obstáculos y asegura que el equipo trabaje de manera eficiente solucionando problemas y liderando el equipo de trabajo.</a:t>
            </a:r>
            <a:endParaRPr/>
          </a:p>
          <a:p>
            <a:pPr indent="0" lvl="0" marL="0" rtl="0" algn="l">
              <a:spcBef>
                <a:spcPts val="1000"/>
              </a:spcBef>
              <a:spcAft>
                <a:spcPts val="0"/>
              </a:spcAft>
              <a:buSzPts val="1800"/>
              <a:buNone/>
            </a:pPr>
            <a:r>
              <a:t/>
            </a:r>
            <a:endParaRPr/>
          </a:p>
          <a:p>
            <a:pPr indent="-285750" lvl="0" marL="285750" rtl="0" algn="l">
              <a:spcBef>
                <a:spcPts val="1000"/>
              </a:spcBef>
              <a:spcAft>
                <a:spcPts val="0"/>
              </a:spcAft>
              <a:buSzPts val="1800"/>
              <a:buChar char="•"/>
            </a:pPr>
            <a:r>
              <a:rPr lang="es-MX"/>
              <a:t>Desarrollador: Sebastián Pinto</a:t>
            </a:r>
            <a:endParaRPr/>
          </a:p>
          <a:p>
            <a:pPr indent="-285750" lvl="1" marL="742950" rtl="0" algn="l">
              <a:spcBef>
                <a:spcPts val="1000"/>
              </a:spcBef>
              <a:spcAft>
                <a:spcPts val="0"/>
              </a:spcAft>
              <a:buSzPts val="1600"/>
              <a:buChar char="•"/>
            </a:pPr>
            <a:r>
              <a:rPr lang="es-MX"/>
              <a:t>Implementa las funcionalidades del sistema y realiza las pruebas necesarias para garantizar el correcto funcionamiento a lo largo del proyecto.</a:t>
            </a:r>
            <a:endParaRPr/>
          </a:p>
        </p:txBody>
      </p:sp>
      <p:sp>
        <p:nvSpPr>
          <p:cNvPr id="194" name="Google Shape;194;p5"/>
          <p:cNvSpPr txBox="1"/>
          <p:nvPr/>
        </p:nvSpPr>
        <p:spPr>
          <a:xfrm>
            <a:off x="6096000" y="599169"/>
            <a:ext cx="3618272" cy="550906"/>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r">
              <a:spcBef>
                <a:spcPts val="0"/>
              </a:spcBef>
              <a:spcAft>
                <a:spcPts val="0"/>
              </a:spcAft>
              <a:buClr>
                <a:schemeClr val="lt1"/>
              </a:buClr>
              <a:buSzPct val="100000"/>
              <a:buFont typeface="Calibri"/>
              <a:buNone/>
            </a:pPr>
            <a:r>
              <a:rPr b="0" i="0" lang="es-MX" sz="3600" u="none" cap="none" strike="noStrike">
                <a:solidFill>
                  <a:schemeClr val="lt1"/>
                </a:solidFill>
                <a:latin typeface="Calibri"/>
                <a:ea typeface="Calibri"/>
                <a:cs typeface="Calibri"/>
                <a:sym typeface="Calibri"/>
              </a:rPr>
              <a:t>ROLES DEL EQUIPO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0" name="Google Shape;200;p6"/>
          <p:cNvSpPr txBox="1"/>
          <p:nvPr>
            <p:ph type="title"/>
          </p:nvPr>
        </p:nvSpPr>
        <p:spPr>
          <a:xfrm>
            <a:off x="685799" y="1150076"/>
            <a:ext cx="3659389" cy="455784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Calibri"/>
              <a:buNone/>
            </a:pPr>
            <a:r>
              <a:rPr b="1" lang="es-MX"/>
              <a:t>SPRINTS</a:t>
            </a:r>
            <a:br>
              <a:rPr b="1" lang="es-MX"/>
            </a:br>
            <a:r>
              <a:rPr b="1" lang="es-MX"/>
              <a:t>EN EL</a:t>
            </a:r>
            <a:br>
              <a:rPr b="1" lang="es-MX"/>
            </a:br>
            <a:r>
              <a:rPr b="1" lang="es-MX"/>
              <a:t>PROYECTO</a:t>
            </a:r>
            <a:endParaRPr b="1"/>
          </a:p>
        </p:txBody>
      </p:sp>
      <p:cxnSp>
        <p:nvCxnSpPr>
          <p:cNvPr id="201" name="Google Shape;201;p6"/>
          <p:cNvCxnSpPr/>
          <p:nvPr/>
        </p:nvCxnSpPr>
        <p:spPr>
          <a:xfrm>
            <a:off x="4666923"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202" name="Google Shape;202;p6"/>
          <p:cNvSpPr txBox="1"/>
          <p:nvPr>
            <p:ph idx="1" type="body"/>
          </p:nvPr>
        </p:nvSpPr>
        <p:spPr>
          <a:xfrm>
            <a:off x="4666923" y="1150076"/>
            <a:ext cx="7446418" cy="4945924"/>
          </a:xfrm>
          <a:prstGeom prst="rect">
            <a:avLst/>
          </a:prstGeom>
          <a:noFill/>
          <a:ln>
            <a:noFill/>
          </a:ln>
        </p:spPr>
        <p:txBody>
          <a:bodyPr anchorCtr="0" anchor="ctr" bIns="45700" lIns="91425" spcFirstLastPara="1" rIns="91425" wrap="square" tIns="45700">
            <a:normAutofit fontScale="92500" lnSpcReduction="20000"/>
          </a:bodyPr>
          <a:lstStyle/>
          <a:p>
            <a:pPr indent="-285750" lvl="0" marL="285750" rtl="0" algn="l">
              <a:spcBef>
                <a:spcPts val="0"/>
              </a:spcBef>
              <a:spcAft>
                <a:spcPts val="0"/>
              </a:spcAft>
              <a:buSzPct val="100000"/>
              <a:buChar char="•"/>
            </a:pPr>
            <a:r>
              <a:rPr lang="es-MX"/>
              <a:t>Sprint 1: Planificación del Proyecto y Diseño de la Arquitectura</a:t>
            </a:r>
            <a:endParaRPr/>
          </a:p>
          <a:p>
            <a:pPr indent="-285750" lvl="1" marL="742950" rtl="0" algn="l">
              <a:spcBef>
                <a:spcPts val="1000"/>
              </a:spcBef>
              <a:spcAft>
                <a:spcPts val="0"/>
              </a:spcAft>
              <a:buSzPct val="100000"/>
              <a:buChar char="•"/>
            </a:pPr>
            <a:r>
              <a:rPr lang="es-MX"/>
              <a:t>Duración: 2 semanas</a:t>
            </a:r>
            <a:endParaRPr/>
          </a:p>
          <a:p>
            <a:pPr indent="-285750" lvl="1" marL="742950" rtl="0" algn="l">
              <a:spcBef>
                <a:spcPts val="1000"/>
              </a:spcBef>
              <a:spcAft>
                <a:spcPts val="0"/>
              </a:spcAft>
              <a:buSzPct val="100000"/>
              <a:buChar char="•"/>
            </a:pPr>
            <a:r>
              <a:rPr lang="es-MX"/>
              <a:t>Descripción: Establecimiento de objetivos, análisis de requerimientos y diseño de la arquitectura del sistema. Se crea el Product Backlog inicial con funcionalidades y tareas prioritarias.</a:t>
            </a:r>
            <a:endParaRPr/>
          </a:p>
          <a:p>
            <a:pPr indent="-191769" lvl="1" marL="742950" rtl="0" algn="l">
              <a:spcBef>
                <a:spcPts val="1000"/>
              </a:spcBef>
              <a:spcAft>
                <a:spcPts val="0"/>
              </a:spcAft>
              <a:buSzPct val="100000"/>
              <a:buNone/>
            </a:pPr>
            <a:r>
              <a:t/>
            </a:r>
            <a:endParaRPr/>
          </a:p>
          <a:p>
            <a:pPr indent="-285750" lvl="0" marL="285750" rtl="0" algn="l">
              <a:spcBef>
                <a:spcPts val="1000"/>
              </a:spcBef>
              <a:spcAft>
                <a:spcPts val="0"/>
              </a:spcAft>
              <a:buSzPct val="100000"/>
              <a:buChar char="•"/>
            </a:pPr>
            <a:r>
              <a:rPr lang="es-MX"/>
              <a:t>Sprint 2: Desarrollo de la Aplicación Móvil</a:t>
            </a:r>
            <a:endParaRPr/>
          </a:p>
          <a:p>
            <a:pPr indent="-285750" lvl="1" marL="742950" rtl="0" algn="l">
              <a:spcBef>
                <a:spcPts val="1000"/>
              </a:spcBef>
              <a:spcAft>
                <a:spcPts val="0"/>
              </a:spcAft>
              <a:buSzPct val="100000"/>
              <a:buChar char="•"/>
            </a:pPr>
            <a:r>
              <a:rPr lang="es-MX"/>
              <a:t>Duración: 5 semanas</a:t>
            </a:r>
            <a:endParaRPr/>
          </a:p>
          <a:p>
            <a:pPr indent="-285750" lvl="1" marL="742950" rtl="0" algn="l">
              <a:spcBef>
                <a:spcPts val="1000"/>
              </a:spcBef>
              <a:spcAft>
                <a:spcPts val="0"/>
              </a:spcAft>
              <a:buSzPct val="100000"/>
              <a:buChar char="•"/>
            </a:pPr>
            <a:r>
              <a:rPr lang="es-MX"/>
              <a:t>Descripción: Implementación de la aplicación móvil, incluyendo el escaneo de códigos QR para la subida y bajada de estudiantes.</a:t>
            </a:r>
            <a:endParaRPr/>
          </a:p>
          <a:p>
            <a:pPr indent="-191769" lvl="1" marL="742950" rtl="0" algn="l">
              <a:spcBef>
                <a:spcPts val="1000"/>
              </a:spcBef>
              <a:spcAft>
                <a:spcPts val="0"/>
              </a:spcAft>
              <a:buSzPct val="100000"/>
              <a:buNone/>
            </a:pPr>
            <a:r>
              <a:t/>
            </a:r>
            <a:endParaRPr/>
          </a:p>
          <a:p>
            <a:pPr indent="-285750" lvl="0" marL="285750" rtl="0" algn="l">
              <a:spcBef>
                <a:spcPts val="1000"/>
              </a:spcBef>
              <a:spcAft>
                <a:spcPts val="0"/>
              </a:spcAft>
              <a:buSzPct val="100000"/>
              <a:buChar char="•"/>
            </a:pPr>
            <a:r>
              <a:rPr lang="es-MX"/>
              <a:t>Sprint 3: Desarrollo de la Plataforma Web</a:t>
            </a:r>
            <a:endParaRPr/>
          </a:p>
          <a:p>
            <a:pPr indent="-285750" lvl="1" marL="742950" rtl="0" algn="l">
              <a:spcBef>
                <a:spcPts val="1000"/>
              </a:spcBef>
              <a:spcAft>
                <a:spcPts val="0"/>
              </a:spcAft>
              <a:buSzPct val="100000"/>
              <a:buChar char="•"/>
            </a:pPr>
            <a:r>
              <a:rPr lang="es-MX"/>
              <a:t>Duración: 3 semanas</a:t>
            </a:r>
            <a:endParaRPr/>
          </a:p>
          <a:p>
            <a:pPr indent="-285750" lvl="1" marL="742950" rtl="0" algn="l">
              <a:spcBef>
                <a:spcPts val="1000"/>
              </a:spcBef>
              <a:spcAft>
                <a:spcPts val="0"/>
              </a:spcAft>
              <a:buSzPct val="100000"/>
              <a:buChar char="•"/>
            </a:pPr>
            <a:r>
              <a:rPr b="1" lang="es-MX"/>
              <a:t>Descripción</a:t>
            </a:r>
            <a:r>
              <a:rPr lang="es-MX"/>
              <a:t>: Desarrollo de la plataforma web personal escolar mediante panel. Funcionalidades incluyen agregar nuevos apoderados y sus respectivas cuentas dependiendo del establecimiento al cual pertenezcan sus hijos. Se llevan a cabo pruebas de integración.</a:t>
            </a:r>
            <a:endParaRPr/>
          </a:p>
          <a:p>
            <a:pPr indent="-191769" lvl="1" marL="742950" rtl="0" algn="l">
              <a:spcBef>
                <a:spcPts val="1000"/>
              </a:spcBef>
              <a:spcAft>
                <a:spcPts val="0"/>
              </a:spcAft>
              <a:buSzPct val="100000"/>
              <a:buNone/>
            </a:pPr>
            <a:r>
              <a:t/>
            </a:r>
            <a:endParaRPr/>
          </a:p>
        </p:txBody>
      </p:sp>
      <p:sp>
        <p:nvSpPr>
          <p:cNvPr id="203" name="Google Shape;203;p6"/>
          <p:cNvSpPr txBox="1"/>
          <p:nvPr/>
        </p:nvSpPr>
        <p:spPr>
          <a:xfrm>
            <a:off x="4788310" y="206029"/>
            <a:ext cx="5535562" cy="738018"/>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lt1"/>
              </a:buClr>
              <a:buSzPts val="3600"/>
              <a:buFont typeface="Calibri"/>
              <a:buNone/>
            </a:pPr>
            <a:r>
              <a:rPr b="0" i="0" lang="es-MX" sz="3600" u="none" cap="none" strike="noStrike">
                <a:solidFill>
                  <a:schemeClr val="lt1"/>
                </a:solidFill>
                <a:latin typeface="Calibri"/>
                <a:ea typeface="Calibri"/>
                <a:cs typeface="Calibri"/>
                <a:sym typeface="Calibri"/>
              </a:rPr>
              <a:t>FASES DEL PROYECTO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pic>
        <p:nvPicPr>
          <p:cNvPr id="208" name="Google Shape;208;p7"/>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209" name="Google Shape;209;p7"/>
          <p:cNvSpPr txBox="1"/>
          <p:nvPr>
            <p:ph type="title"/>
          </p:nvPr>
        </p:nvSpPr>
        <p:spPr>
          <a:xfrm>
            <a:off x="8180983" y="816077"/>
            <a:ext cx="4011017" cy="3746634"/>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alibri"/>
              <a:buNone/>
            </a:pPr>
            <a:r>
              <a:rPr lang="es-MX" sz="4800"/>
              <a:t>DIAGRAMA DE  ALTO NIVEL </a:t>
            </a:r>
            <a:r>
              <a:rPr b="1" lang="es-MX" sz="4800"/>
              <a:t>SAFEKIDS</a:t>
            </a:r>
            <a:endParaRPr/>
          </a:p>
        </p:txBody>
      </p:sp>
      <p:pic>
        <p:nvPicPr>
          <p:cNvPr id="210" name="Google Shape;210;p7"/>
          <p:cNvPicPr preferRelativeResize="0"/>
          <p:nvPr/>
        </p:nvPicPr>
        <p:blipFill rotWithShape="1">
          <a:blip r:embed="rId5">
            <a:alphaModFix/>
          </a:blip>
          <a:srcRect b="0" l="0" r="0" t="0"/>
          <a:stretch/>
        </p:blipFill>
        <p:spPr>
          <a:xfrm>
            <a:off x="482870" y="422489"/>
            <a:ext cx="7698113" cy="6011235"/>
          </a:xfrm>
          <a:prstGeom prst="roundRect">
            <a:avLst>
              <a:gd fmla="val 4380" name="adj"/>
            </a:avLst>
          </a:prstGeom>
          <a:noFill/>
          <a:ln>
            <a:noFill/>
          </a:ln>
          <a:effectLst>
            <a:outerShdw blurRad="254000" rotWithShape="0" algn="tl">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id="215" name="Google Shape;215;p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16" name="Google Shape;216;p8"/>
          <p:cNvSpPr/>
          <p:nvPr/>
        </p:nvSpPr>
        <p:spPr>
          <a:xfrm>
            <a:off x="0" y="0"/>
            <a:ext cx="12188952"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7" name="Google Shape;217;p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18" name="Google Shape;218;p8"/>
          <p:cNvSpPr txBox="1"/>
          <p:nvPr>
            <p:ph type="title"/>
          </p:nvPr>
        </p:nvSpPr>
        <p:spPr>
          <a:xfrm>
            <a:off x="491075" y="2238178"/>
            <a:ext cx="4789800" cy="2147700"/>
          </a:xfrm>
          <a:prstGeom prst="rect">
            <a:avLst/>
          </a:prstGeom>
          <a:noFill/>
          <a:ln>
            <a:noFill/>
          </a:ln>
        </p:spPr>
        <p:txBody>
          <a:bodyPr anchorCtr="0" anchor="b" bIns="45700" lIns="91425" spcFirstLastPara="1" rIns="91425" wrap="square" tIns="45700">
            <a:normAutofit fontScale="90000"/>
          </a:bodyPr>
          <a:lstStyle/>
          <a:p>
            <a:pPr indent="0" lvl="0" marL="0" rtl="0" algn="r">
              <a:spcBef>
                <a:spcPts val="0"/>
              </a:spcBef>
              <a:spcAft>
                <a:spcPts val="0"/>
              </a:spcAft>
              <a:buClr>
                <a:srgbClr val="FFFFFF"/>
              </a:buClr>
              <a:buSzPct val="100000"/>
              <a:buFont typeface="Calibri"/>
              <a:buNone/>
            </a:pPr>
            <a:r>
              <a:rPr lang="es-MX" sz="4800">
                <a:solidFill>
                  <a:srgbClr val="FFFFFF"/>
                </a:solidFill>
              </a:rPr>
              <a:t>ESQUEMA BASE DE DATOS</a:t>
            </a:r>
            <a:br>
              <a:rPr lang="es-MX" sz="4800">
                <a:solidFill>
                  <a:srgbClr val="FFFFFF"/>
                </a:solidFill>
              </a:rPr>
            </a:br>
            <a:r>
              <a:rPr b="1" lang="es-MX" sz="4800">
                <a:solidFill>
                  <a:srgbClr val="FFFFFF"/>
                </a:solidFill>
              </a:rPr>
              <a:t>SAFEKIDS</a:t>
            </a:r>
            <a:endParaRPr/>
          </a:p>
        </p:txBody>
      </p:sp>
      <p:sp>
        <p:nvSpPr>
          <p:cNvPr id="219" name="Google Shape;219;p8"/>
          <p:cNvSpPr/>
          <p:nvPr/>
        </p:nvSpPr>
        <p:spPr>
          <a:xfrm>
            <a:off x="5833779" y="639097"/>
            <a:ext cx="5472000" cy="5575500"/>
          </a:xfrm>
          <a:prstGeom prst="roundRect">
            <a:avLst>
              <a:gd fmla="val 5310" name="adj"/>
            </a:avLst>
          </a:prstGeom>
          <a:solidFill>
            <a:schemeClr val="lt1"/>
          </a:solidFill>
          <a:ln>
            <a:noFill/>
          </a:ln>
          <a:effectLst>
            <a:outerShdw blurRad="254000" rotWithShape="0" algn="tl">
              <a:srgbClr val="000000">
                <a:alpha val="42745"/>
              </a:srgbClr>
            </a:outerShdw>
          </a:effectLst>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220" name="Google Shape;220;p8"/>
          <p:cNvPicPr preferRelativeResize="0"/>
          <p:nvPr/>
        </p:nvPicPr>
        <p:blipFill rotWithShape="1">
          <a:blip r:embed="rId5">
            <a:alphaModFix/>
          </a:blip>
          <a:srcRect b="0" l="0" r="0" t="0"/>
          <a:stretch/>
        </p:blipFill>
        <p:spPr>
          <a:xfrm>
            <a:off x="5955890" y="737419"/>
            <a:ext cx="5180740" cy="53615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8"/>
                                        </p:tgtEl>
                                        <p:attrNameLst>
                                          <p:attrName>style.visibility</p:attrName>
                                        </p:attrNameLst>
                                      </p:cBhvr>
                                      <p:to>
                                        <p:strVal val="visible"/>
                                      </p:to>
                                    </p:set>
                                    <p:animEffect filter="fade" transition="in">
                                      <p:cBhvr>
                                        <p:cTn dur="4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id="225" name="Google Shape;225;p9"/>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226" name="Google Shape;226;p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9"/>
          <p:cNvSpPr txBox="1"/>
          <p:nvPr>
            <p:ph type="title"/>
          </p:nvPr>
        </p:nvSpPr>
        <p:spPr>
          <a:xfrm>
            <a:off x="1993805" y="1354668"/>
            <a:ext cx="8204391" cy="234647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6000"/>
              <a:buFont typeface="Calibri"/>
              <a:buNone/>
            </a:pPr>
            <a:r>
              <a:rPr b="1" lang="es-MX" sz="6000"/>
              <a:t>MOCKUPS DE LA </a:t>
            </a:r>
            <a:br>
              <a:rPr b="1" lang="es-MX" sz="6000"/>
            </a:br>
            <a:r>
              <a:rPr b="1" lang="es-MX" sz="6000"/>
              <a:t>PÁGINA WEB SAFEKIDS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27"/>
                                        </p:tgtEl>
                                        <p:attrNameLst>
                                          <p:attrName>style.visibility</p:attrName>
                                        </p:attrNameLst>
                                      </p:cBhvr>
                                      <p:to>
                                        <p:strVal val="visible"/>
                                      </p:to>
                                    </p:set>
                                    <p:animEffect filter="fade" transition="in">
                                      <p:cBhvr>
                                        <p:cTn dur="7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2024-10-09T18:13:56Z</dcterms:created>
  <dc:creator>BRAYAN VALENTIN GALAZ EESPERGUEL</dc:creator>
</cp:coreProperties>
</file>